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93" r:id="rId2"/>
    <p:sldId id="375" r:id="rId3"/>
    <p:sldId id="371" r:id="rId4"/>
    <p:sldId id="392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CDC92-3D2C-43E9-AF7B-3FEB04C99C45}" type="datetimeFigureOut">
              <a:rPr lang="fr-FR" smtClean="0"/>
              <a:t>01/02/2023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17E0E-A872-430D-8221-FF137CE5A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86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32187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10706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707050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Dans un formulaire, il y aura parfois des conditions générales d'utilisation (</a:t>
            </a:r>
            <a:r>
              <a:rPr lang="fr-FR" b="1" dirty="0"/>
              <a:t>CGU</a:t>
            </a:r>
            <a:r>
              <a:rPr lang="fr-FR" dirty="0"/>
              <a:t>) ou conditions générales de vente (</a:t>
            </a:r>
            <a:r>
              <a:rPr lang="fr-FR" b="1" dirty="0"/>
              <a:t>CGV</a:t>
            </a:r>
            <a:r>
              <a:rPr lang="fr-FR" dirty="0"/>
              <a:t>). Il est </a:t>
            </a:r>
            <a:r>
              <a:rPr lang="fr-FR" b="1" dirty="0"/>
              <a:t>très important de lire</a:t>
            </a:r>
            <a:r>
              <a:rPr lang="fr-FR" dirty="0"/>
              <a:t> les conditions générales avant de les accepter.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877274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0681-1557-4D33-AEAC-F600F5FA5B80}" type="datetime1">
              <a:rPr lang="fr-FR" smtClean="0"/>
              <a:t>01/02/2023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54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C1FE-9FB7-4E07-9C16-D66DC3D3B56D}" type="datetime1">
              <a:rPr lang="fr-FR" smtClean="0"/>
              <a:t>01/02/2023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88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3089-57D4-4CBE-9663-DE625C13644A}" type="datetime1">
              <a:rPr lang="fr-FR" smtClean="0"/>
              <a:t>01/02/2023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12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A5FA3-8256-41DE-A042-2E2BA3041081}" type="datetime1">
              <a:rPr lang="fr-FR" smtClean="0"/>
              <a:t>01/02/2023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684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D4F7-ECF9-4365-8321-04CE55FD30E0}" type="datetime1">
              <a:rPr lang="fr-FR" smtClean="0"/>
              <a:t>01/02/2023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99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BB67-0DCC-42B5-83C6-00612F19AB8C}" type="datetime1">
              <a:rPr lang="fr-FR" smtClean="0"/>
              <a:t>01/02/2023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121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0965-8D2C-4F6C-82DB-909736728BC1}" type="datetime1">
              <a:rPr lang="fr-FR" smtClean="0"/>
              <a:t>01/02/2023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42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363B-72AD-4F77-84A8-D2FE8FC254F6}" type="datetime1">
              <a:rPr lang="fr-FR" smtClean="0"/>
              <a:t>01/02/2023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67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7A94C-5F19-4D72-9009-F02FC897FB22}" type="datetime1">
              <a:rPr lang="fr-FR" smtClean="0"/>
              <a:t>01/02/2023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87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C63F-FF18-4900-8677-884F01202B09}" type="datetime1">
              <a:rPr lang="fr-FR" smtClean="0"/>
              <a:t>01/02/2023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55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BEDE-B33C-48C1-9965-7DE90653FBD5}" type="datetime1">
              <a:rPr lang="fr-FR" smtClean="0"/>
              <a:t>01/02/2023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42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45B32-DADC-4CBF-AAE8-932F751570A7}" type="datetime1">
              <a:rPr lang="fr-FR" smtClean="0"/>
              <a:t>01/02/2023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Smartphone - 8/10 - formulaires &amp; e-démarches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14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858" y="-156950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b="1" dirty="0"/>
              <a:t>📜 Remplir un </a:t>
            </a:r>
            <a:r>
              <a:rPr lang="fr-FR" sz="3250" b="1" dirty="0">
                <a:solidFill>
                  <a:srgbClr val="92D050"/>
                </a:solidFill>
              </a:rPr>
              <a:t>formulaire</a:t>
            </a:r>
            <a:r>
              <a:rPr lang="fr-FR" sz="3250" b="1" dirty="0"/>
              <a:t> en ligne</a:t>
            </a:r>
            <a:endParaRPr lang="fr-FR" sz="3250" dirty="0">
              <a:solidFill>
                <a:srgbClr val="FFC000"/>
              </a:solidFill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0857" y="846074"/>
            <a:ext cx="85439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B6272AB7-8373-4E13-B240-4E250631E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857" y="931629"/>
            <a:ext cx="8543925" cy="1077019"/>
          </a:xfrm>
        </p:spPr>
        <p:txBody>
          <a:bodyPr/>
          <a:lstStyle/>
          <a:p>
            <a:pPr marL="0" indent="0" algn="ctr">
              <a:buNone/>
            </a:pPr>
            <a:r>
              <a:rPr lang="fr-FR" sz="1950" dirty="0"/>
              <a:t>Les différents champs de formulaires</a:t>
            </a:r>
          </a:p>
          <a:p>
            <a:pPr marL="0" indent="0" algn="ctr">
              <a:buNone/>
            </a:pPr>
            <a:r>
              <a:rPr lang="fr-FR" sz="1950" dirty="0"/>
              <a:t>💡 Quand vous les survolez avec votre souris, vous pouvez avoir des indices quand à ce que vous devez y renseigner ! 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E93A821-4380-4752-BC5D-6966825DFE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1772"/>
          <a:stretch/>
        </p:blipFill>
        <p:spPr>
          <a:xfrm>
            <a:off x="1366906" y="2280164"/>
            <a:ext cx="3080577" cy="375999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19C1C657-F5DE-4A93-AF03-065A734EE5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5594" y="2376100"/>
            <a:ext cx="2902554" cy="3374703"/>
          </a:xfrm>
          <a:prstGeom prst="rect">
            <a:avLst/>
          </a:prstGeom>
        </p:spPr>
      </p:pic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4F344D3F-E869-4F27-9F56-585ABDA2BBA3}"/>
              </a:ext>
            </a:extLst>
          </p:cNvPr>
          <p:cNvCxnSpPr>
            <a:cxnSpLocks/>
          </p:cNvCxnSpPr>
          <p:nvPr/>
        </p:nvCxnSpPr>
        <p:spPr>
          <a:xfrm>
            <a:off x="4952821" y="2376100"/>
            <a:ext cx="0" cy="3550764"/>
          </a:xfrm>
          <a:prstGeom prst="line">
            <a:avLst/>
          </a:prstGeom>
          <a:ln w="57150">
            <a:solidFill>
              <a:srgbClr val="92D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298C1F0D-55E8-4DE6-981F-B80F86DE1B5D}"/>
              </a:ext>
            </a:extLst>
          </p:cNvPr>
          <p:cNvSpPr txBox="1"/>
          <p:nvPr/>
        </p:nvSpPr>
        <p:spPr>
          <a:xfrm>
            <a:off x="2090497" y="2219043"/>
            <a:ext cx="418857" cy="317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63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C23767-2E09-4913-B412-DE32FE7BC9F2}"/>
              </a:ext>
            </a:extLst>
          </p:cNvPr>
          <p:cNvSpPr/>
          <p:nvPr/>
        </p:nvSpPr>
        <p:spPr>
          <a:xfrm>
            <a:off x="2233278" y="2258874"/>
            <a:ext cx="135631" cy="142162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16" name="Espace réservé du contenu 11">
            <a:extLst>
              <a:ext uri="{FF2B5EF4-FFF2-40B4-BE49-F238E27FC236}">
                <a16:creationId xmlns:a16="http://schemas.microsoft.com/office/drawing/2014/main" id="{2131564D-72ED-41DE-8584-2C0ABEF00F79}"/>
              </a:ext>
            </a:extLst>
          </p:cNvPr>
          <p:cNvSpPr txBox="1">
            <a:spLocks/>
          </p:cNvSpPr>
          <p:nvPr/>
        </p:nvSpPr>
        <p:spPr>
          <a:xfrm>
            <a:off x="211395" y="1702963"/>
            <a:ext cx="1155512" cy="1028314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vert="horz" lIns="74295" tIns="37148" rIns="74295" bIns="3714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00" dirty="0"/>
              <a:t>L’astérisque indique que la question est obligatoire</a:t>
            </a:r>
          </a:p>
          <a:p>
            <a:pPr marL="0" indent="0" algn="ctr">
              <a:buNone/>
            </a:pPr>
            <a:endParaRPr lang="fr-FR" sz="1400" dirty="0"/>
          </a:p>
          <a:p>
            <a:pPr marL="0" indent="0" algn="ctr">
              <a:buNone/>
            </a:pPr>
            <a:endParaRPr lang="fr-FR" sz="1400" dirty="0"/>
          </a:p>
          <a:p>
            <a:pPr marL="0" indent="0" algn="ctr">
              <a:buNone/>
            </a:pPr>
            <a:endParaRPr lang="fr-FR" sz="1400" dirty="0"/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31E0A011-97BD-4CC4-BB7D-6C4E28BE4405}"/>
              </a:ext>
            </a:extLst>
          </p:cNvPr>
          <p:cNvCxnSpPr>
            <a:cxnSpLocks/>
          </p:cNvCxnSpPr>
          <p:nvPr/>
        </p:nvCxnSpPr>
        <p:spPr>
          <a:xfrm>
            <a:off x="1366907" y="2158700"/>
            <a:ext cx="866371" cy="152918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EA97F101-074F-4999-A170-A5BF926F3F08}"/>
              </a:ext>
            </a:extLst>
          </p:cNvPr>
          <p:cNvSpPr/>
          <p:nvPr/>
        </p:nvSpPr>
        <p:spPr>
          <a:xfrm>
            <a:off x="6671389" y="2519125"/>
            <a:ext cx="206931" cy="229236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27" name="Espace réservé du contenu 11">
            <a:extLst>
              <a:ext uri="{FF2B5EF4-FFF2-40B4-BE49-F238E27FC236}">
                <a16:creationId xmlns:a16="http://schemas.microsoft.com/office/drawing/2014/main" id="{4BD55E10-E775-4064-A742-31C3D424E78B}"/>
              </a:ext>
            </a:extLst>
          </p:cNvPr>
          <p:cNvSpPr txBox="1">
            <a:spLocks/>
          </p:cNvSpPr>
          <p:nvPr/>
        </p:nvSpPr>
        <p:spPr>
          <a:xfrm>
            <a:off x="7192636" y="2020207"/>
            <a:ext cx="1756843" cy="638471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vert="horz" lIns="74295" tIns="37148" rIns="74295" bIns="3714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00" dirty="0"/>
              <a:t>En cliquant ici plusieurs réponses apparaissent</a:t>
            </a:r>
          </a:p>
          <a:p>
            <a:pPr marL="0" indent="0" algn="ctr">
              <a:buNone/>
            </a:pPr>
            <a:endParaRPr lang="fr-FR" sz="1400" dirty="0"/>
          </a:p>
          <a:p>
            <a:pPr marL="0" indent="0" algn="ctr">
              <a:buNone/>
            </a:pPr>
            <a:endParaRPr lang="fr-FR" sz="1400" dirty="0"/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068B0388-906C-44CF-947C-59D0259590C7}"/>
              </a:ext>
            </a:extLst>
          </p:cNvPr>
          <p:cNvCxnSpPr>
            <a:cxnSpLocks/>
          </p:cNvCxnSpPr>
          <p:nvPr/>
        </p:nvCxnSpPr>
        <p:spPr>
          <a:xfrm flipH="1">
            <a:off x="6896872" y="2597755"/>
            <a:ext cx="295765" cy="4283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AAB28504-992D-475C-90FF-E50773D43178}"/>
              </a:ext>
            </a:extLst>
          </p:cNvPr>
          <p:cNvSpPr/>
          <p:nvPr/>
        </p:nvSpPr>
        <p:spPr>
          <a:xfrm>
            <a:off x="5991615" y="3007813"/>
            <a:ext cx="206931" cy="229236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32" name="Espace réservé du contenu 11">
            <a:extLst>
              <a:ext uri="{FF2B5EF4-FFF2-40B4-BE49-F238E27FC236}">
                <a16:creationId xmlns:a16="http://schemas.microsoft.com/office/drawing/2014/main" id="{842F1A1C-8296-45CE-903B-69D6771789F4}"/>
              </a:ext>
            </a:extLst>
          </p:cNvPr>
          <p:cNvSpPr txBox="1">
            <a:spLocks/>
          </p:cNvSpPr>
          <p:nvPr/>
        </p:nvSpPr>
        <p:spPr>
          <a:xfrm>
            <a:off x="7097165" y="2959587"/>
            <a:ext cx="1852314" cy="38374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vert="horz" lIns="74295" tIns="37148" rIns="74295" bIns="3714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00" dirty="0"/>
              <a:t>Permettent de changer les chiffres présents</a:t>
            </a:r>
          </a:p>
          <a:p>
            <a:pPr marL="0" indent="0" algn="ctr">
              <a:buNone/>
            </a:pPr>
            <a:endParaRPr lang="fr-FR" sz="1400" dirty="0"/>
          </a:p>
        </p:txBody>
      </p: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95C0F459-020A-4E04-B04F-2A0A5EABEC7D}"/>
              </a:ext>
            </a:extLst>
          </p:cNvPr>
          <p:cNvCxnSpPr>
            <a:cxnSpLocks/>
          </p:cNvCxnSpPr>
          <p:nvPr/>
        </p:nvCxnSpPr>
        <p:spPr>
          <a:xfrm flipH="1" flipV="1">
            <a:off x="6198546" y="3101014"/>
            <a:ext cx="887952" cy="6287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367B306-2806-46D3-B0C8-87588EA987EE}"/>
              </a:ext>
            </a:extLst>
          </p:cNvPr>
          <p:cNvSpPr/>
          <p:nvPr/>
        </p:nvSpPr>
        <p:spPr>
          <a:xfrm>
            <a:off x="5445595" y="3742134"/>
            <a:ext cx="1459443" cy="229236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63" dirty="0">
                <a:solidFill>
                  <a:schemeClr val="tx1"/>
                </a:solidFill>
              </a:rPr>
              <a:t>**********</a:t>
            </a:r>
          </a:p>
        </p:txBody>
      </p:sp>
      <p:sp>
        <p:nvSpPr>
          <p:cNvPr id="36" name="Espace réservé du contenu 11">
            <a:extLst>
              <a:ext uri="{FF2B5EF4-FFF2-40B4-BE49-F238E27FC236}">
                <a16:creationId xmlns:a16="http://schemas.microsoft.com/office/drawing/2014/main" id="{1CC0DF35-AF8E-4CE8-9925-A8DF6D2603E3}"/>
              </a:ext>
            </a:extLst>
          </p:cNvPr>
          <p:cNvSpPr txBox="1">
            <a:spLocks/>
          </p:cNvSpPr>
          <p:nvPr/>
        </p:nvSpPr>
        <p:spPr>
          <a:xfrm>
            <a:off x="7280444" y="3652452"/>
            <a:ext cx="1560477" cy="473433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vert="horz" lIns="74295" tIns="37148" rIns="74295" bIns="3714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00" dirty="0"/>
              <a:t>Ce que vous écrivez est masqué</a:t>
            </a:r>
          </a:p>
          <a:p>
            <a:pPr marL="0" indent="0" algn="ctr">
              <a:buNone/>
            </a:pPr>
            <a:endParaRPr lang="fr-FR" sz="1400" dirty="0"/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12FD8A70-C629-44B3-9B40-EC96F411D51D}"/>
              </a:ext>
            </a:extLst>
          </p:cNvPr>
          <p:cNvCxnSpPr>
            <a:cxnSpLocks/>
            <a:endCxn id="35" idx="3"/>
          </p:cNvCxnSpPr>
          <p:nvPr/>
        </p:nvCxnSpPr>
        <p:spPr>
          <a:xfrm flipH="1">
            <a:off x="6905037" y="3856752"/>
            <a:ext cx="364740" cy="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81939-0965-0CCC-93EB-62FC35E7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10B5-8F59-40BD-B451-B101B30BFA80}" type="datetime1">
              <a:rPr lang="fr-FR" smtClean="0"/>
              <a:t>01/02/2023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170452-FD76-B70B-4577-20F157699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Smartphone- 8/10 - Formulaires &amp; démarches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AE4EF4E-E08D-2404-B0B0-11CDBA565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1</a:t>
            </a:fld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E5F7E1-9413-6294-5A58-85A44F7C0B9E}"/>
              </a:ext>
            </a:extLst>
          </p:cNvPr>
          <p:cNvSpPr/>
          <p:nvPr/>
        </p:nvSpPr>
        <p:spPr>
          <a:xfrm>
            <a:off x="5365359" y="4911429"/>
            <a:ext cx="2982788" cy="473435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D7049AF-369B-F216-1342-185A339D8A72}"/>
              </a:ext>
            </a:extLst>
          </p:cNvPr>
          <p:cNvSpPr/>
          <p:nvPr/>
        </p:nvSpPr>
        <p:spPr>
          <a:xfrm>
            <a:off x="5400376" y="5421445"/>
            <a:ext cx="809010" cy="36593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>
              <a:solidFill>
                <a:schemeClr val="tx1"/>
              </a:solidFill>
            </a:endParaRPr>
          </a:p>
        </p:txBody>
      </p:sp>
      <p:sp>
        <p:nvSpPr>
          <p:cNvPr id="13" name="Espace réservé du contenu 11">
            <a:extLst>
              <a:ext uri="{FF2B5EF4-FFF2-40B4-BE49-F238E27FC236}">
                <a16:creationId xmlns:a16="http://schemas.microsoft.com/office/drawing/2014/main" id="{25F57D02-FEAB-C92E-F350-DF6E7F045E12}"/>
              </a:ext>
            </a:extLst>
          </p:cNvPr>
          <p:cNvSpPr txBox="1">
            <a:spLocks/>
          </p:cNvSpPr>
          <p:nvPr/>
        </p:nvSpPr>
        <p:spPr>
          <a:xfrm>
            <a:off x="6671389" y="5158564"/>
            <a:ext cx="2278092" cy="1166359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vert="horz" lIns="74295" tIns="37148" rIns="74295" bIns="3714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00" dirty="0"/>
              <a:t>Pour valider l’envoi de votre formulaire</a:t>
            </a:r>
          </a:p>
          <a:p>
            <a:pPr marL="0" indent="0" algn="ctr">
              <a:buNone/>
            </a:pPr>
            <a:r>
              <a:rPr lang="fr-FR" sz="1400" dirty="0"/>
              <a:t>💡 Si vous n’avez pas rempli tous les champs obligatoires, cela sera indiqué</a:t>
            </a: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8BA442AF-6FAF-A79F-EBE5-5D1003E1F72B}"/>
              </a:ext>
            </a:extLst>
          </p:cNvPr>
          <p:cNvCxnSpPr>
            <a:cxnSpLocks/>
            <a:stCxn id="13" idx="1"/>
            <a:endCxn id="12" idx="3"/>
          </p:cNvCxnSpPr>
          <p:nvPr/>
        </p:nvCxnSpPr>
        <p:spPr>
          <a:xfrm flipH="1" flipV="1">
            <a:off x="6209386" y="5604414"/>
            <a:ext cx="462003" cy="13733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space réservé du contenu 11">
            <a:extLst>
              <a:ext uri="{FF2B5EF4-FFF2-40B4-BE49-F238E27FC236}">
                <a16:creationId xmlns:a16="http://schemas.microsoft.com/office/drawing/2014/main" id="{190E65D1-99D5-71DD-7C62-F1EEA3C2E680}"/>
              </a:ext>
            </a:extLst>
          </p:cNvPr>
          <p:cNvSpPr txBox="1">
            <a:spLocks/>
          </p:cNvSpPr>
          <p:nvPr/>
        </p:nvSpPr>
        <p:spPr>
          <a:xfrm>
            <a:off x="2330545" y="4562783"/>
            <a:ext cx="1560477" cy="38374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vert="horz" lIns="74295" tIns="37148" rIns="74295" bIns="3714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00" dirty="0"/>
              <a:t>Une seule réponse possible</a:t>
            </a:r>
          </a:p>
          <a:p>
            <a:pPr marL="0" indent="0" algn="ctr">
              <a:buNone/>
            </a:pPr>
            <a:endParaRPr lang="fr-FR" sz="1400" dirty="0"/>
          </a:p>
        </p:txBody>
      </p:sp>
      <p:sp>
        <p:nvSpPr>
          <p:cNvPr id="38" name="Espace réservé du contenu 11">
            <a:extLst>
              <a:ext uri="{FF2B5EF4-FFF2-40B4-BE49-F238E27FC236}">
                <a16:creationId xmlns:a16="http://schemas.microsoft.com/office/drawing/2014/main" id="{398272ED-9D0F-7C0A-2D30-053CCFCF18CB}"/>
              </a:ext>
            </a:extLst>
          </p:cNvPr>
          <p:cNvSpPr txBox="1">
            <a:spLocks/>
          </p:cNvSpPr>
          <p:nvPr/>
        </p:nvSpPr>
        <p:spPr>
          <a:xfrm>
            <a:off x="2244509" y="5504779"/>
            <a:ext cx="1560477" cy="38374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vert="horz" lIns="74295" tIns="37148" rIns="74295" bIns="3714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00" dirty="0"/>
              <a:t>Plusieurs réponses possibles</a:t>
            </a:r>
          </a:p>
          <a:p>
            <a:pPr marL="0" indent="0" algn="ctr">
              <a:buNone/>
            </a:pPr>
            <a:endParaRPr lang="fr-FR" sz="14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E447D27-762F-E68D-9F5B-9210E92F6D70}"/>
              </a:ext>
            </a:extLst>
          </p:cNvPr>
          <p:cNvSpPr/>
          <p:nvPr/>
        </p:nvSpPr>
        <p:spPr>
          <a:xfrm>
            <a:off x="1435848" y="4527946"/>
            <a:ext cx="206931" cy="185153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437CB85-8B93-E88A-7C6C-8D845AD7C0F5}"/>
              </a:ext>
            </a:extLst>
          </p:cNvPr>
          <p:cNvSpPr/>
          <p:nvPr/>
        </p:nvSpPr>
        <p:spPr>
          <a:xfrm>
            <a:off x="1435848" y="5411866"/>
            <a:ext cx="206931" cy="185153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</p:spTree>
    <p:extLst>
      <p:ext uri="{BB962C8B-B14F-4D97-AF65-F5344CB8AC3E}">
        <p14:creationId xmlns:p14="http://schemas.microsoft.com/office/powerpoint/2010/main" val="22006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859" y="45186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b="1" dirty="0"/>
              <a:t>📜 Remplir un </a:t>
            </a:r>
            <a:r>
              <a:rPr lang="fr-FR" sz="3250" b="1" dirty="0">
                <a:solidFill>
                  <a:srgbClr val="92D050"/>
                </a:solidFill>
              </a:rPr>
              <a:t>formulaire</a:t>
            </a:r>
            <a:r>
              <a:rPr lang="fr-FR" sz="3250" b="1" dirty="0"/>
              <a:t> en ligne</a:t>
            </a:r>
            <a:endParaRPr lang="fr-FR" sz="3250" dirty="0">
              <a:solidFill>
                <a:srgbClr val="FFC000"/>
              </a:solidFill>
            </a:endParaRP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B6272AB7-8373-4E13-B240-4E250631E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381" y="1081004"/>
            <a:ext cx="8543925" cy="1077019"/>
          </a:xfrm>
        </p:spPr>
        <p:txBody>
          <a:bodyPr/>
          <a:lstStyle/>
          <a:p>
            <a:pPr marL="0" indent="0" algn="ctr">
              <a:buNone/>
            </a:pPr>
            <a:r>
              <a:rPr lang="fr-FR" sz="1950" dirty="0"/>
              <a:t> 🔍 Comment joindre un fichier dans un formulaire ?</a:t>
            </a:r>
            <a:endParaRPr lang="fr-FR" dirty="0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0859" y="923874"/>
            <a:ext cx="85439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30294DE0-E4B3-4F5D-9C26-D0664FD9AD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859" y="1658879"/>
            <a:ext cx="4004275" cy="1371566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7AF089CE-25F2-47B1-BD24-15A90B6CAF14}"/>
              </a:ext>
            </a:extLst>
          </p:cNvPr>
          <p:cNvSpPr/>
          <p:nvPr/>
        </p:nvSpPr>
        <p:spPr>
          <a:xfrm>
            <a:off x="321299" y="1729857"/>
            <a:ext cx="248913" cy="25017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63" b="1" dirty="0"/>
              <a:t>1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E5725D8D-3D0E-4D96-B67A-AD1EDF107520}"/>
              </a:ext>
            </a:extLst>
          </p:cNvPr>
          <p:cNvSpPr/>
          <p:nvPr/>
        </p:nvSpPr>
        <p:spPr>
          <a:xfrm>
            <a:off x="321299" y="3109244"/>
            <a:ext cx="248913" cy="25017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63" b="1" dirty="0"/>
              <a:t>2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8FD69D48-C2D7-40CB-B44F-74AEDAA9E7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859" y="3096579"/>
            <a:ext cx="4236266" cy="3105819"/>
          </a:xfrm>
          <a:prstGeom prst="rect">
            <a:avLst/>
          </a:prstGeom>
        </p:spPr>
      </p:pic>
      <p:sp>
        <p:nvSpPr>
          <p:cNvPr id="29" name="Ellipse 28">
            <a:extLst>
              <a:ext uri="{FF2B5EF4-FFF2-40B4-BE49-F238E27FC236}">
                <a16:creationId xmlns:a16="http://schemas.microsoft.com/office/drawing/2014/main" id="{0A18A789-D6C3-4DE6-93AC-BB32289ED5F3}"/>
              </a:ext>
            </a:extLst>
          </p:cNvPr>
          <p:cNvSpPr/>
          <p:nvPr/>
        </p:nvSpPr>
        <p:spPr>
          <a:xfrm>
            <a:off x="4560677" y="1725013"/>
            <a:ext cx="248913" cy="2501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63" b="1" dirty="0"/>
              <a:t>1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1CF8DFDB-9FD6-4DC7-9EF2-F3A1E9C340FB}"/>
              </a:ext>
            </a:extLst>
          </p:cNvPr>
          <p:cNvSpPr/>
          <p:nvPr/>
        </p:nvSpPr>
        <p:spPr>
          <a:xfrm>
            <a:off x="4630487" y="3035971"/>
            <a:ext cx="248913" cy="2501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63" b="1" dirty="0"/>
              <a:t>1</a:t>
            </a:r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EE3CF431-A39F-4BFC-97FC-3E26AC5B31A9}"/>
              </a:ext>
            </a:extLst>
          </p:cNvPr>
          <p:cNvCxnSpPr>
            <a:cxnSpLocks/>
          </p:cNvCxnSpPr>
          <p:nvPr/>
        </p:nvCxnSpPr>
        <p:spPr>
          <a:xfrm>
            <a:off x="4879400" y="2050112"/>
            <a:ext cx="0" cy="4025973"/>
          </a:xfrm>
          <a:prstGeom prst="line">
            <a:avLst/>
          </a:prstGeom>
          <a:ln w="57150">
            <a:solidFill>
              <a:srgbClr val="92D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 17">
            <a:extLst>
              <a:ext uri="{FF2B5EF4-FFF2-40B4-BE49-F238E27FC236}">
                <a16:creationId xmlns:a16="http://schemas.microsoft.com/office/drawing/2014/main" id="{EE68E998-155B-4B96-89C9-C18E56DCA3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5025" y="1628612"/>
            <a:ext cx="4051235" cy="2892131"/>
          </a:xfrm>
          <a:prstGeom prst="rect">
            <a:avLst/>
          </a:prstGeom>
        </p:spPr>
      </p:pic>
      <p:sp>
        <p:nvSpPr>
          <p:cNvPr id="38" name="Ellipse 37">
            <a:extLst>
              <a:ext uri="{FF2B5EF4-FFF2-40B4-BE49-F238E27FC236}">
                <a16:creationId xmlns:a16="http://schemas.microsoft.com/office/drawing/2014/main" id="{1DFC333E-EFF0-45E6-8F5E-ABC612349FDB}"/>
              </a:ext>
            </a:extLst>
          </p:cNvPr>
          <p:cNvSpPr/>
          <p:nvPr/>
        </p:nvSpPr>
        <p:spPr>
          <a:xfrm>
            <a:off x="5039794" y="1712737"/>
            <a:ext cx="248913" cy="25017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63" b="1" dirty="0"/>
              <a:t>3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A57AB3A5-8B39-4278-B23E-F7D601D42886}"/>
              </a:ext>
            </a:extLst>
          </p:cNvPr>
          <p:cNvSpPr/>
          <p:nvPr/>
        </p:nvSpPr>
        <p:spPr>
          <a:xfrm>
            <a:off x="9103665" y="1704436"/>
            <a:ext cx="248913" cy="27241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63" b="1" dirty="0"/>
              <a:t>1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28A0AC60-0FFD-4E49-9115-1BDE7C7B6EB2}"/>
              </a:ext>
            </a:extLst>
          </p:cNvPr>
          <p:cNvSpPr/>
          <p:nvPr/>
        </p:nvSpPr>
        <p:spPr>
          <a:xfrm>
            <a:off x="9010955" y="1605130"/>
            <a:ext cx="248913" cy="2501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63" b="1" dirty="0"/>
              <a:t>1</a:t>
            </a: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BC92BBFA-4772-4F83-82B6-3630FE09CC43}"/>
              </a:ext>
            </a:extLst>
          </p:cNvPr>
          <p:cNvSpPr/>
          <p:nvPr/>
        </p:nvSpPr>
        <p:spPr>
          <a:xfrm>
            <a:off x="9501305" y="4272306"/>
            <a:ext cx="248913" cy="2501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63" b="1" dirty="0"/>
              <a:t>1</a:t>
            </a: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09F3F8CE-504C-4199-BF92-46FD3415C1DC}"/>
              </a:ext>
            </a:extLst>
          </p:cNvPr>
          <p:cNvSpPr/>
          <p:nvPr/>
        </p:nvSpPr>
        <p:spPr>
          <a:xfrm>
            <a:off x="5023267" y="4333005"/>
            <a:ext cx="248913" cy="25017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63" b="1" dirty="0"/>
              <a:t>4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E685DCA1-FF72-4BC3-85F5-DA28AD2E99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5026" y="4358472"/>
            <a:ext cx="4578708" cy="870916"/>
          </a:xfrm>
          <a:prstGeom prst="rect">
            <a:avLst/>
          </a:prstGeom>
        </p:spPr>
      </p:pic>
      <p:sp>
        <p:nvSpPr>
          <p:cNvPr id="43" name="Ellipse 42">
            <a:extLst>
              <a:ext uri="{FF2B5EF4-FFF2-40B4-BE49-F238E27FC236}">
                <a16:creationId xmlns:a16="http://schemas.microsoft.com/office/drawing/2014/main" id="{2C8B962B-7772-4E6D-9BAE-077F1C93968E}"/>
              </a:ext>
            </a:extLst>
          </p:cNvPr>
          <p:cNvSpPr/>
          <p:nvPr/>
        </p:nvSpPr>
        <p:spPr>
          <a:xfrm>
            <a:off x="5257301" y="5018051"/>
            <a:ext cx="248913" cy="2501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63" b="1" dirty="0"/>
              <a:t>1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A02AD60-333B-44B9-84D2-20261A96A2B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31321" b="6946"/>
          <a:stretch/>
        </p:blipFill>
        <p:spPr>
          <a:xfrm>
            <a:off x="5788545" y="5018403"/>
            <a:ext cx="2940413" cy="1158755"/>
          </a:xfrm>
          <a:prstGeom prst="rect">
            <a:avLst/>
          </a:prstGeom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49895F-C89F-044F-A484-89967DCBE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FF06C1-2166-5A4A-2B16-213BD0235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2</a:t>
            </a:fld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5EBE75-2F95-0C58-F965-0CADFB8C33B1}"/>
              </a:ext>
            </a:extLst>
          </p:cNvPr>
          <p:cNvSpPr/>
          <p:nvPr/>
        </p:nvSpPr>
        <p:spPr>
          <a:xfrm>
            <a:off x="2576512" y="5043487"/>
            <a:ext cx="483393" cy="203307"/>
          </a:xfrm>
          <a:prstGeom prst="rect">
            <a:avLst/>
          </a:prstGeom>
          <a:solidFill>
            <a:srgbClr val="E5F3FF"/>
          </a:solidFill>
          <a:ln w="95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chien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A81FC1-44A5-8D4C-DD0A-D9B907390D6B}"/>
              </a:ext>
            </a:extLst>
          </p:cNvPr>
          <p:cNvSpPr/>
          <p:nvPr/>
        </p:nvSpPr>
        <p:spPr>
          <a:xfrm>
            <a:off x="1983238" y="5026081"/>
            <a:ext cx="483393" cy="20330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tx1"/>
                </a:solidFill>
              </a:rPr>
              <a:t>Ciel.png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D5B883-F325-5CAE-FE9E-2099147751D5}"/>
              </a:ext>
            </a:extLst>
          </p:cNvPr>
          <p:cNvSpPr/>
          <p:nvPr/>
        </p:nvSpPr>
        <p:spPr>
          <a:xfrm>
            <a:off x="3281363" y="5026081"/>
            <a:ext cx="554096" cy="20330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tx1"/>
                </a:solidFill>
              </a:rPr>
              <a:t>montagne.png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A7FB38D-D44F-2730-3D64-3859D4752559}"/>
              </a:ext>
            </a:extLst>
          </p:cNvPr>
          <p:cNvSpPr/>
          <p:nvPr/>
        </p:nvSpPr>
        <p:spPr>
          <a:xfrm>
            <a:off x="7078945" y="3338585"/>
            <a:ext cx="483393" cy="203307"/>
          </a:xfrm>
          <a:prstGeom prst="rect">
            <a:avLst/>
          </a:prstGeom>
          <a:solidFill>
            <a:srgbClr val="E5F3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chien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708CB4B-69D1-DD1F-B35C-5A6920C112EF}"/>
              </a:ext>
            </a:extLst>
          </p:cNvPr>
          <p:cNvSpPr/>
          <p:nvPr/>
        </p:nvSpPr>
        <p:spPr>
          <a:xfrm>
            <a:off x="6504438" y="3364312"/>
            <a:ext cx="483393" cy="20330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tx1"/>
                </a:solidFill>
              </a:rPr>
              <a:t>Ciel.png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E2E6BC5-DD9A-EB1A-5821-ECE4F508832C}"/>
              </a:ext>
            </a:extLst>
          </p:cNvPr>
          <p:cNvSpPr/>
          <p:nvPr/>
        </p:nvSpPr>
        <p:spPr>
          <a:xfrm>
            <a:off x="7597722" y="3346016"/>
            <a:ext cx="750843" cy="20330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chemeClr val="tx1"/>
                </a:solidFill>
              </a:rPr>
              <a:t>montagne.png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08344E-866C-5DE7-C3B9-86BCC21E82C5}"/>
              </a:ext>
            </a:extLst>
          </p:cNvPr>
          <p:cNvSpPr/>
          <p:nvPr/>
        </p:nvSpPr>
        <p:spPr>
          <a:xfrm>
            <a:off x="7198564" y="5246794"/>
            <a:ext cx="1037489" cy="20330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Chien.jpg</a:t>
            </a:r>
          </a:p>
        </p:txBody>
      </p:sp>
    </p:spTree>
    <p:extLst>
      <p:ext uri="{BB962C8B-B14F-4D97-AF65-F5344CB8AC3E}">
        <p14:creationId xmlns:p14="http://schemas.microsoft.com/office/powerpoint/2010/main" val="779994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859" y="420392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b="1" dirty="0"/>
              <a:t>🔒 </a:t>
            </a:r>
            <a:r>
              <a:rPr lang="fr-FR" sz="3250" b="1" dirty="0">
                <a:solidFill>
                  <a:srgbClr val="92D050"/>
                </a:solidFill>
              </a:rPr>
              <a:t>Formulaires</a:t>
            </a:r>
            <a:r>
              <a:rPr lang="fr-FR" sz="3250" b="1" dirty="0"/>
              <a:t> et sécurité</a:t>
            </a:r>
            <a:endParaRPr lang="fr-FR" sz="3250" dirty="0">
              <a:solidFill>
                <a:srgbClr val="FFC000"/>
              </a:solidFill>
            </a:endParaRP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B6272AB7-8373-4E13-B240-4E250631E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859" y="1520736"/>
            <a:ext cx="8695725" cy="1077019"/>
          </a:xfrm>
        </p:spPr>
        <p:txBody>
          <a:bodyPr/>
          <a:lstStyle/>
          <a:p>
            <a:pPr marL="0" indent="0" algn="ctr">
              <a:buNone/>
            </a:pPr>
            <a:r>
              <a:rPr lang="fr-FR" sz="1950" dirty="0"/>
              <a:t>Lorsque vous remplissez un formulaire, vous pouvez tomber sur ce type d’encadrés :</a:t>
            </a:r>
            <a:endParaRPr lang="fr-FR" dirty="0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0859" y="1299080"/>
            <a:ext cx="85439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ce réservé du contenu 6">
            <a:extLst>
              <a:ext uri="{FF2B5EF4-FFF2-40B4-BE49-F238E27FC236}">
                <a16:creationId xmlns:a16="http://schemas.microsoft.com/office/drawing/2014/main" id="{A8AD230E-7B3C-4BA7-BF8D-0C17FA24015F}"/>
              </a:ext>
            </a:extLst>
          </p:cNvPr>
          <p:cNvSpPr txBox="1">
            <a:spLocks/>
          </p:cNvSpPr>
          <p:nvPr/>
        </p:nvSpPr>
        <p:spPr>
          <a:xfrm>
            <a:off x="5133441" y="2907437"/>
            <a:ext cx="4136945" cy="790134"/>
          </a:xfrm>
          <a:prstGeom prst="rect">
            <a:avLst/>
          </a:prstGeom>
          <a:ln w="38100">
            <a:solidFill>
              <a:srgbClr val="92D050"/>
            </a:solidFill>
          </a:ln>
        </p:spPr>
        <p:txBody>
          <a:bodyPr vert="horz" lIns="74295" tIns="37148" rIns="74295" bIns="37148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138" dirty="0"/>
              <a:t>💡 </a:t>
            </a:r>
            <a:r>
              <a:rPr lang="fr-FR" sz="1138" b="1" dirty="0"/>
              <a:t>Par</a:t>
            </a:r>
            <a:r>
              <a:rPr lang="fr-FR" sz="1138" dirty="0"/>
              <a:t> </a:t>
            </a:r>
            <a:r>
              <a:rPr lang="fr-FR" sz="1138" b="1" dirty="0"/>
              <a:t>mesures de sécurité, </a:t>
            </a:r>
            <a:r>
              <a:rPr lang="fr-FR" sz="1138" dirty="0"/>
              <a:t>ces tests servent à </a:t>
            </a:r>
            <a:r>
              <a:rPr lang="fr-FR" sz="1138" b="1" dirty="0"/>
              <a:t>vérifier que vous êtes une personne</a:t>
            </a:r>
            <a:r>
              <a:rPr lang="fr-FR" sz="1138" dirty="0"/>
              <a:t>. </a:t>
            </a:r>
          </a:p>
          <a:p>
            <a:pPr marL="0" indent="0" algn="just">
              <a:buNone/>
            </a:pPr>
            <a:r>
              <a:rPr lang="fr-FR" sz="1138" dirty="0"/>
              <a:t>Lire du texte déformé ou analyser des images est encore </a:t>
            </a:r>
            <a:r>
              <a:rPr lang="fr-FR" sz="1138" b="1" dirty="0"/>
              <a:t>difficile pour les programmes automatisés.</a:t>
            </a:r>
            <a:endParaRPr lang="fr-FR" sz="1138" dirty="0"/>
          </a:p>
          <a:p>
            <a:pPr marL="0" indent="0" algn="just">
              <a:buNone/>
            </a:pPr>
            <a:endParaRPr lang="fr-FR" sz="1138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229F2D7-B0B2-4345-9200-C5C24C83AB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52" r="8510"/>
          <a:stretch/>
        </p:blipFill>
        <p:spPr>
          <a:xfrm>
            <a:off x="151632" y="1806934"/>
            <a:ext cx="4620928" cy="423803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7F0CEF1-B0FC-4FFD-BE68-6ED9DA71DE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786" y="1783610"/>
            <a:ext cx="2979955" cy="1075880"/>
          </a:xfrm>
          <a:prstGeom prst="rect">
            <a:avLst/>
          </a:prstGeom>
        </p:spPr>
      </p:pic>
      <p:sp>
        <p:nvSpPr>
          <p:cNvPr id="8" name="Espace réservé du contenu 6">
            <a:extLst>
              <a:ext uri="{FF2B5EF4-FFF2-40B4-BE49-F238E27FC236}">
                <a16:creationId xmlns:a16="http://schemas.microsoft.com/office/drawing/2014/main" id="{677EE188-5AA6-4403-A393-024EF449A9AF}"/>
              </a:ext>
            </a:extLst>
          </p:cNvPr>
          <p:cNvSpPr txBox="1">
            <a:spLocks/>
          </p:cNvSpPr>
          <p:nvPr/>
        </p:nvSpPr>
        <p:spPr>
          <a:xfrm>
            <a:off x="5133441" y="3808782"/>
            <a:ext cx="4136945" cy="1265609"/>
          </a:xfrm>
          <a:prstGeom prst="rect">
            <a:avLst/>
          </a:prstGeom>
          <a:ln w="38100">
            <a:solidFill>
              <a:srgbClr val="92D050"/>
            </a:solidFill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138" dirty="0"/>
              <a:t>💡Parfois en fin de formulaire, un site vous propose </a:t>
            </a:r>
            <a:r>
              <a:rPr lang="fr-FR" sz="1138" b="1" dirty="0"/>
              <a:t>un service supplémentaire</a:t>
            </a:r>
            <a:r>
              <a:rPr lang="fr-FR" sz="1138" dirty="0"/>
              <a:t>. </a:t>
            </a:r>
            <a:r>
              <a:rPr lang="fr-FR" sz="1138" b="1" dirty="0">
                <a:solidFill>
                  <a:srgbClr val="92D050"/>
                </a:solidFill>
              </a:rPr>
              <a:t>Vous ne devez pas accepter obligatoirement. </a:t>
            </a:r>
          </a:p>
          <a:p>
            <a:pPr marL="0" indent="0">
              <a:buNone/>
            </a:pPr>
            <a:r>
              <a:rPr lang="fr-FR" sz="1138" dirty="0"/>
              <a:t>👉 Par exemple, une newsletter est une série de mails envoyés régulièrement, contenant souvent </a:t>
            </a:r>
            <a:r>
              <a:rPr lang="fr-FR" sz="1138" b="1" dirty="0"/>
              <a:t>des offres promotionnelles</a:t>
            </a:r>
            <a:r>
              <a:rPr lang="fr-FR" sz="1138" dirty="0"/>
              <a:t>. </a:t>
            </a:r>
          </a:p>
          <a:p>
            <a:pPr marL="0" indent="0">
              <a:buNone/>
            </a:pPr>
            <a:r>
              <a:rPr lang="fr-FR" sz="1138" dirty="0"/>
              <a:t>👉 Certains sites vous demanderont aussi s'ils peuvent "</a:t>
            </a:r>
            <a:r>
              <a:rPr lang="fr-FR" sz="1138" b="1" dirty="0"/>
              <a:t>communiquer vos informations à des tiers"</a:t>
            </a:r>
            <a:r>
              <a:rPr lang="fr-FR" sz="1138" dirty="0"/>
              <a:t>.</a:t>
            </a:r>
          </a:p>
          <a:p>
            <a:pPr marL="0" indent="0" algn="just">
              <a:buNone/>
            </a:pPr>
            <a:endParaRPr lang="fr-FR" sz="1138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3AD045B-6418-439A-8E45-920D44BECC6A}"/>
              </a:ext>
            </a:extLst>
          </p:cNvPr>
          <p:cNvSpPr txBox="1"/>
          <p:nvPr/>
        </p:nvSpPr>
        <p:spPr>
          <a:xfrm>
            <a:off x="5133442" y="5258838"/>
            <a:ext cx="4091342" cy="792781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138" dirty="0"/>
              <a:t>💡 Dans un formulaire, il y aura parfois des conditions générales d'utilisation (</a:t>
            </a:r>
            <a:r>
              <a:rPr lang="fr-FR" sz="1138" b="1" dirty="0"/>
              <a:t>CGU</a:t>
            </a:r>
            <a:r>
              <a:rPr lang="fr-FR" sz="1138" dirty="0"/>
              <a:t>) ou conditions générales de vente (</a:t>
            </a:r>
            <a:r>
              <a:rPr lang="fr-FR" sz="1138" b="1" dirty="0"/>
              <a:t>CGV</a:t>
            </a:r>
            <a:r>
              <a:rPr lang="fr-FR" sz="1138" dirty="0"/>
              <a:t>). </a:t>
            </a:r>
          </a:p>
          <a:p>
            <a:pPr algn="just"/>
            <a:r>
              <a:rPr lang="fr-FR" sz="1138" dirty="0"/>
              <a:t>Il est </a:t>
            </a:r>
            <a:r>
              <a:rPr lang="fr-FR" sz="1138" b="1" dirty="0"/>
              <a:t>très important de lire</a:t>
            </a:r>
            <a:r>
              <a:rPr lang="fr-FR" sz="1138" dirty="0"/>
              <a:t> les conditions générales avant de les accepter.</a:t>
            </a:r>
            <a:endParaRPr lang="fr-FR" sz="1138" b="1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96EC598-F94A-52CF-EC62-0F79D628D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F98F18-CE0F-49A7-B4F1-47613913E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211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id="{4573FF96-C5B3-4B4A-B3AA-14AD63FC0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859" y="490541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b="1" dirty="0"/>
              <a:t>📜 </a:t>
            </a:r>
            <a:r>
              <a:rPr lang="fr-FR" sz="3250" b="1" dirty="0">
                <a:solidFill>
                  <a:srgbClr val="92D050"/>
                </a:solidFill>
              </a:rPr>
              <a:t>Les e-démarches</a:t>
            </a:r>
            <a:endParaRPr lang="fr-FR" sz="3250" dirty="0">
              <a:solidFill>
                <a:srgbClr val="FFC000"/>
              </a:solidFill>
            </a:endParaRPr>
          </a:p>
        </p:txBody>
      </p:sp>
      <p:sp>
        <p:nvSpPr>
          <p:cNvPr id="5" name="Espace réservé du contenu 6">
            <a:extLst>
              <a:ext uri="{FF2B5EF4-FFF2-40B4-BE49-F238E27FC236}">
                <a16:creationId xmlns:a16="http://schemas.microsoft.com/office/drawing/2014/main" id="{9D02C640-D034-424D-9FCE-52CB20DB9144}"/>
              </a:ext>
            </a:extLst>
          </p:cNvPr>
          <p:cNvSpPr txBox="1">
            <a:spLocks/>
          </p:cNvSpPr>
          <p:nvPr/>
        </p:nvSpPr>
        <p:spPr>
          <a:xfrm>
            <a:off x="411592" y="1388831"/>
            <a:ext cx="4087004" cy="823085"/>
          </a:xfrm>
          <a:prstGeom prst="rect">
            <a:avLst/>
          </a:prstGeom>
          <a:ln w="38100">
            <a:solidFill>
              <a:srgbClr val="92D050"/>
            </a:solidFill>
          </a:ln>
        </p:spPr>
        <p:txBody>
          <a:bodyPr vert="horz" lIns="74295" tIns="37148" rIns="74295" bIns="37148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138" dirty="0"/>
              <a:t>💡Pour simplifier vos démarches en ligne, vous pouvez installer les applications dédiées sur votre smartphone ou tablette :</a:t>
            </a:r>
          </a:p>
          <a:p>
            <a:pPr marL="0" indent="0">
              <a:buNone/>
            </a:pPr>
            <a:r>
              <a:rPr lang="fr-FR" sz="1138" dirty="0"/>
              <a:t>👉 La Caf, Mes Démarches, Impôts, Ameli, Pôle emploi, Mon compte Formation…</a:t>
            </a:r>
          </a:p>
          <a:p>
            <a:pPr marL="0" indent="0" algn="just">
              <a:buNone/>
            </a:pPr>
            <a:endParaRPr lang="fr-FR" sz="1138" dirty="0"/>
          </a:p>
        </p:txBody>
      </p:sp>
      <p:sp>
        <p:nvSpPr>
          <p:cNvPr id="6" name="Espace réservé du contenu 6">
            <a:extLst>
              <a:ext uri="{FF2B5EF4-FFF2-40B4-BE49-F238E27FC236}">
                <a16:creationId xmlns:a16="http://schemas.microsoft.com/office/drawing/2014/main" id="{C514F6CE-E407-42BE-B82D-05C756CD3FB3}"/>
              </a:ext>
            </a:extLst>
          </p:cNvPr>
          <p:cNvSpPr txBox="1">
            <a:spLocks/>
          </p:cNvSpPr>
          <p:nvPr/>
        </p:nvSpPr>
        <p:spPr>
          <a:xfrm>
            <a:off x="411592" y="2284328"/>
            <a:ext cx="4087004" cy="961064"/>
          </a:xfrm>
          <a:prstGeom prst="rect">
            <a:avLst/>
          </a:prstGeom>
          <a:ln w="38100">
            <a:solidFill>
              <a:srgbClr val="92D050"/>
            </a:solidFill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138" dirty="0"/>
              <a:t>💡Pour mieux les retrouver organisez bien votre smartphone :</a:t>
            </a:r>
          </a:p>
          <a:p>
            <a:pPr marL="0" indent="0">
              <a:buNone/>
            </a:pPr>
            <a:endParaRPr lang="fr-FR" sz="1138" dirty="0"/>
          </a:p>
          <a:p>
            <a:pPr marL="0" indent="0">
              <a:buNone/>
            </a:pPr>
            <a:r>
              <a:rPr lang="fr-FR" sz="1138" dirty="0"/>
              <a:t>👉 Créer des dossiers pour mieux ranger vos applications (par thème par exemple)</a:t>
            </a:r>
          </a:p>
          <a:p>
            <a:pPr marL="0" indent="0" algn="just">
              <a:buNone/>
            </a:pPr>
            <a:endParaRPr lang="fr-FR" sz="1138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90642451-6E9B-4C21-8899-3E494EC37C53}"/>
              </a:ext>
            </a:extLst>
          </p:cNvPr>
          <p:cNvSpPr txBox="1">
            <a:spLocks/>
          </p:cNvSpPr>
          <p:nvPr/>
        </p:nvSpPr>
        <p:spPr>
          <a:xfrm>
            <a:off x="411592" y="3335020"/>
            <a:ext cx="4087004" cy="1462219"/>
          </a:xfrm>
          <a:prstGeom prst="rect">
            <a:avLst/>
          </a:prstGeom>
          <a:ln w="38100">
            <a:solidFill>
              <a:srgbClr val="92D050"/>
            </a:solidFill>
          </a:ln>
        </p:spPr>
        <p:txBody>
          <a:bodyPr vert="horz" lIns="74295" tIns="37148" rIns="74295" bIns="37148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138" dirty="0"/>
              <a:t>👉 Appuyer longuement sur une application</a:t>
            </a:r>
          </a:p>
          <a:p>
            <a:pPr marL="0" indent="0">
              <a:buNone/>
            </a:pPr>
            <a:r>
              <a:rPr lang="fr-FR" sz="1138" dirty="0"/>
              <a:t>👉 La faire glisser sur une autre application</a:t>
            </a:r>
          </a:p>
          <a:p>
            <a:pPr marL="0" indent="0">
              <a:buNone/>
            </a:pPr>
            <a:r>
              <a:rPr lang="fr-FR" sz="1138" dirty="0"/>
              <a:t>👉 Un dossier se crée</a:t>
            </a:r>
          </a:p>
          <a:p>
            <a:pPr marL="0" indent="0">
              <a:buNone/>
            </a:pPr>
            <a:r>
              <a:rPr lang="fr-FR" sz="1138" dirty="0"/>
              <a:t>👉 Vous pouvez modifier le nom du dossier créé en cliquant dessus</a:t>
            </a:r>
          </a:p>
          <a:p>
            <a:pPr marL="0" indent="0">
              <a:buNone/>
            </a:pPr>
            <a:r>
              <a:rPr lang="fr-FR" sz="1138" dirty="0"/>
              <a:t>👉Choisissez un nom explicite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046A5D0-2A2C-47A0-B06E-467D3997E9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572" y="1299080"/>
            <a:ext cx="3204498" cy="4849589"/>
          </a:xfrm>
          <a:prstGeom prst="rect">
            <a:avLst/>
          </a:prstGeom>
          <a:ln>
            <a:solidFill>
              <a:srgbClr val="92D050"/>
            </a:solidFill>
          </a:ln>
        </p:spPr>
      </p:pic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0859" y="1299080"/>
            <a:ext cx="85439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contenu 6">
            <a:extLst>
              <a:ext uri="{FF2B5EF4-FFF2-40B4-BE49-F238E27FC236}">
                <a16:creationId xmlns:a16="http://schemas.microsoft.com/office/drawing/2014/main" id="{71BD672E-F80E-4E83-8AB6-38447DA4C45B}"/>
              </a:ext>
            </a:extLst>
          </p:cNvPr>
          <p:cNvSpPr txBox="1">
            <a:spLocks/>
          </p:cNvSpPr>
          <p:nvPr/>
        </p:nvSpPr>
        <p:spPr>
          <a:xfrm>
            <a:off x="288904" y="4850550"/>
            <a:ext cx="4332382" cy="1308239"/>
          </a:xfrm>
          <a:prstGeom prst="rect">
            <a:avLst/>
          </a:prstGeom>
          <a:ln w="38100">
            <a:solidFill>
              <a:srgbClr val="92D050"/>
            </a:solidFill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38" dirty="0"/>
              <a:t>💡 Rdv vous sur le site </a:t>
            </a:r>
            <a:r>
              <a:rPr lang="fr-FR" sz="1138" b="1" dirty="0">
                <a:solidFill>
                  <a:srgbClr val="92D050"/>
                </a:solidFill>
              </a:rPr>
              <a:t>miroir</a:t>
            </a:r>
            <a:r>
              <a:rPr lang="fr-FR" sz="1138" dirty="0"/>
              <a:t> (fictif) des impôts pour apprendre à y naviguer facilement</a:t>
            </a:r>
          </a:p>
          <a:p>
            <a:pPr marL="0" indent="0" algn="ctr">
              <a:buNone/>
            </a:pPr>
            <a:endParaRPr lang="fr-FR" sz="1138" dirty="0"/>
          </a:p>
          <a:p>
            <a:pPr marL="0" indent="0" algn="ctr">
              <a:buNone/>
            </a:pPr>
            <a:r>
              <a:rPr lang="fr-FR" sz="1138" dirty="0"/>
              <a:t>💡 Retrouvez sur YouTube différents </a:t>
            </a:r>
            <a:r>
              <a:rPr lang="fr-FR" sz="1138" b="1" dirty="0">
                <a:solidFill>
                  <a:srgbClr val="92D050"/>
                </a:solidFill>
              </a:rPr>
              <a:t>tutoriels</a:t>
            </a:r>
            <a:r>
              <a:rPr lang="fr-FR" sz="1138" b="1" dirty="0">
                <a:solidFill>
                  <a:srgbClr val="FFC000"/>
                </a:solidFill>
              </a:rPr>
              <a:t> </a:t>
            </a:r>
            <a:r>
              <a:rPr lang="fr-FR" sz="1138" dirty="0"/>
              <a:t>pour vous aider dans vos démarches.</a:t>
            </a:r>
          </a:p>
          <a:p>
            <a:pPr marL="0" indent="0" algn="ctr">
              <a:buNone/>
            </a:pPr>
            <a:endParaRPr lang="fr-FR" sz="1138" dirty="0"/>
          </a:p>
          <a:p>
            <a:pPr marL="0" indent="0" algn="ctr">
              <a:buNone/>
            </a:pPr>
            <a:endParaRPr lang="fr-FR" sz="1138" dirty="0"/>
          </a:p>
          <a:p>
            <a:pPr marL="0" indent="0" algn="ctr">
              <a:buNone/>
            </a:pPr>
            <a:endParaRPr lang="fr-FR" sz="1138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D7C70B1-5AC4-4ADE-82A7-3368B40A27AD}"/>
              </a:ext>
            </a:extLst>
          </p:cNvPr>
          <p:cNvSpPr txBox="1"/>
          <p:nvPr/>
        </p:nvSpPr>
        <p:spPr>
          <a:xfrm>
            <a:off x="1569470" y="5137240"/>
            <a:ext cx="2364670" cy="2674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38" dirty="0"/>
              <a:t>👉 bit.ly/impots-miroir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9203F6F-63D5-4963-A39F-F06C8A7A5DDA}"/>
              </a:ext>
            </a:extLst>
          </p:cNvPr>
          <p:cNvSpPr txBox="1"/>
          <p:nvPr/>
        </p:nvSpPr>
        <p:spPr>
          <a:xfrm>
            <a:off x="1684779" y="5884026"/>
            <a:ext cx="1965330" cy="2674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38" dirty="0"/>
              <a:t>👉bit.ly/tutos-ameli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59D85434-5F68-E421-F969-0371C5D90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- 8/10 - formulaires &amp; e-démarches</a:t>
            </a:r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E4B8C791-01E1-D368-1EA0-E1BF0C20F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2838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78</TotalTime>
  <Words>492</Words>
  <Application>Microsoft Office PowerPoint</Application>
  <PresentationFormat>Format A4 (210 x 297 mm)</PresentationFormat>
  <Paragraphs>69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📜 Remplir un formulaire en ligne</vt:lpstr>
      <vt:lpstr>📜 Remplir un formulaire en ligne</vt:lpstr>
      <vt:lpstr>🔒 Formulaires et sécurité</vt:lpstr>
      <vt:lpstr>📜 Les e-démarches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Conseiller Numérique - Mairie Peyruis</dc:creator>
  <cp:lastModifiedBy>Conseiller Numérique - Mairie Peyruis</cp:lastModifiedBy>
  <cp:revision>6</cp:revision>
  <dcterms:created xsi:type="dcterms:W3CDTF">2022-02-09T15:40:36Z</dcterms:created>
  <dcterms:modified xsi:type="dcterms:W3CDTF">2023-02-01T08:30:23Z</dcterms:modified>
</cp:coreProperties>
</file>